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1" r:id="rId2"/>
  </p:sldMasterIdLst>
  <p:notesMasterIdLst>
    <p:notesMasterId r:id="rId6"/>
  </p:notesMasterIdLst>
  <p:sldIdLst>
    <p:sldId id="259" r:id="rId3"/>
    <p:sldId id="263" r:id="rId4"/>
    <p:sldId id="262" r:id="rId5"/>
  </p:sldIdLst>
  <p:sldSz cx="9144000" cy="6858000" type="screen4x3"/>
  <p:notesSz cx="6805613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F7F7"/>
    <a:srgbClr val="E6E6E6"/>
    <a:srgbClr val="E2E2E2"/>
    <a:srgbClr val="DEDEDE"/>
    <a:srgbClr val="CBCBC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9718" autoAdjust="0"/>
    <p:restoredTop sz="94660"/>
  </p:normalViewPr>
  <p:slideViewPr>
    <p:cSldViewPr>
      <p:cViewPr varScale="1">
        <p:scale>
          <a:sx n="109" d="100"/>
          <a:sy n="109" d="100"/>
        </p:scale>
        <p:origin x="-198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4450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222AFA-9D06-4209-9FD5-09BC8B5D1649}" type="datetimeFigureOut">
              <a:rPr lang="ko-KR" altLang="en-US" smtClean="0"/>
              <a:pPr/>
              <a:t>2019-06-13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1038" y="4721225"/>
            <a:ext cx="5443537" cy="44719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4450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746BDE-C867-42A2-88E1-236B934BA2C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6A3E2C83-5A67-4E28-A989-31D96045CC65}" type="datetimeFigureOut">
              <a:rPr lang="ko-KR" altLang="en-US" smtClean="0"/>
              <a:pPr/>
              <a:t>2019-06-13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EC64956A-0003-445D-9DCA-B78990CEB0D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6A3E2C83-5A67-4E28-A989-31D96045CC65}" type="datetimeFigureOut">
              <a:rPr lang="ko-KR" altLang="en-US" smtClean="0"/>
              <a:pPr/>
              <a:t>2019-06-13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EC64956A-0003-445D-9DCA-B78990CEB0D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6A3E2C83-5A67-4E28-A989-31D96045CC65}" type="datetimeFigureOut">
              <a:rPr lang="ko-KR" altLang="en-US" smtClean="0"/>
              <a:pPr/>
              <a:t>2019-06-13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EC64956A-0003-445D-9DCA-B78990CEB0D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6A3E2C83-5A67-4E28-A989-31D96045CC65}" type="datetimeFigureOut">
              <a:rPr lang="ko-KR" altLang="en-US" smtClean="0"/>
              <a:pPr/>
              <a:t>2019-06-13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EC64956A-0003-445D-9DCA-B78990CEB0D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6A3E2C83-5A67-4E28-A989-31D96045CC65}" type="datetimeFigureOut">
              <a:rPr lang="ko-KR" altLang="en-US" smtClean="0"/>
              <a:pPr/>
              <a:t>2019-06-13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EC64956A-0003-445D-9DCA-B78990CEB0D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6A3E2C83-5A67-4E28-A989-31D96045CC65}" type="datetimeFigureOut">
              <a:rPr lang="ko-KR" altLang="en-US" smtClean="0"/>
              <a:pPr/>
              <a:t>2019-06-13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EC64956A-0003-445D-9DCA-B78990CEB0D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6A3E2C83-5A67-4E28-A989-31D96045CC65}" type="datetimeFigureOut">
              <a:rPr lang="ko-KR" altLang="en-US" smtClean="0"/>
              <a:pPr/>
              <a:t>2019-06-13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EC64956A-0003-445D-9DCA-B78990CEB0D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6A3E2C83-5A67-4E28-A989-31D96045CC65}" type="datetimeFigureOut">
              <a:rPr lang="ko-KR" altLang="en-US" smtClean="0"/>
              <a:pPr/>
              <a:t>2019-06-13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EC64956A-0003-445D-9DCA-B78990CEB0D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6A3E2C83-5A67-4E28-A989-31D96045CC65}" type="datetimeFigureOut">
              <a:rPr lang="ko-KR" altLang="en-US" smtClean="0"/>
              <a:pPr/>
              <a:t>2019-06-13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EC64956A-0003-445D-9DCA-B78990CEB0D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31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C88B2-3D99-4AE2-9473-6FE7A56C5C41}" type="datetimeFigureOut">
              <a:rPr lang="ko-KR" altLang="en-US" smtClean="0"/>
              <a:pPr/>
              <a:t>2019-06-13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B9AE7-5908-423C-BE6C-0ADE90FC960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C88B2-3D99-4AE2-9473-6FE7A56C5C41}" type="datetimeFigureOut">
              <a:rPr lang="ko-KR" altLang="en-US" smtClean="0"/>
              <a:pPr/>
              <a:t>2019-06-13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B9AE7-5908-423C-BE6C-0ADE90FC960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6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C88B2-3D99-4AE2-9473-6FE7A56C5C41}" type="datetimeFigureOut">
              <a:rPr lang="ko-KR" altLang="en-US" smtClean="0"/>
              <a:pPr/>
              <a:t>2019-06-13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B9AE7-5908-423C-BE6C-0ADE90FC960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C88B2-3D99-4AE2-9473-6FE7A56C5C41}" type="datetimeFigureOut">
              <a:rPr lang="ko-KR" altLang="en-US" smtClean="0"/>
              <a:pPr/>
              <a:t>2019-06-13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B9AE7-5908-423C-BE6C-0ADE90FC960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8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8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C88B2-3D99-4AE2-9473-6FE7A56C5C41}" type="datetimeFigureOut">
              <a:rPr lang="ko-KR" altLang="en-US" smtClean="0"/>
              <a:pPr/>
              <a:t>2019-06-13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B9AE7-5908-423C-BE6C-0ADE90FC960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C88B2-3D99-4AE2-9473-6FE7A56C5C41}" type="datetimeFigureOut">
              <a:rPr lang="ko-KR" altLang="en-US" smtClean="0"/>
              <a:pPr/>
              <a:t>2019-06-13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B9AE7-5908-423C-BE6C-0ADE90FC960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C88B2-3D99-4AE2-9473-6FE7A56C5C41}" type="datetimeFigureOut">
              <a:rPr lang="ko-KR" altLang="en-US" smtClean="0"/>
              <a:pPr/>
              <a:t>2019-06-13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B9AE7-5908-423C-BE6C-0ADE90FC960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1" y="273056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C88B2-3D99-4AE2-9473-6FE7A56C5C41}" type="datetimeFigureOut">
              <a:rPr lang="ko-KR" altLang="en-US" smtClean="0"/>
              <a:pPr/>
              <a:t>2019-06-13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B9AE7-5908-423C-BE6C-0ADE90FC960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C88B2-3D99-4AE2-9473-6FE7A56C5C41}" type="datetimeFigureOut">
              <a:rPr lang="ko-KR" altLang="en-US" smtClean="0"/>
              <a:pPr/>
              <a:t>2019-06-13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B9AE7-5908-423C-BE6C-0ADE90FC960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C88B2-3D99-4AE2-9473-6FE7A56C5C41}" type="datetimeFigureOut">
              <a:rPr lang="ko-KR" altLang="en-US" smtClean="0"/>
              <a:pPr/>
              <a:t>2019-06-13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B9AE7-5908-423C-BE6C-0ADE90FC960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44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44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C88B2-3D99-4AE2-9473-6FE7A56C5C41}" type="datetimeFigureOut">
              <a:rPr lang="ko-KR" altLang="en-US" smtClean="0"/>
              <a:pPr/>
              <a:t>2019-06-13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B9AE7-5908-423C-BE6C-0ADE90FC960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rgbClr val="C0BF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0" y="6286520"/>
            <a:ext cx="9144000" cy="571480"/>
          </a:xfrm>
          <a:prstGeom prst="rect">
            <a:avLst/>
          </a:prstGeom>
          <a:solidFill>
            <a:srgbClr val="1530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" name="그룹 8"/>
          <p:cNvGrpSpPr/>
          <p:nvPr/>
        </p:nvGrpSpPr>
        <p:grpSpPr>
          <a:xfrm>
            <a:off x="0" y="0"/>
            <a:ext cx="9144000" cy="785794"/>
            <a:chOff x="0" y="-1643098"/>
            <a:chExt cx="9144000" cy="2071678"/>
          </a:xfrm>
        </p:grpSpPr>
        <p:sp>
          <p:nvSpPr>
            <p:cNvPr id="10" name="자유형 9"/>
            <p:cNvSpPr/>
            <p:nvPr userDrawn="1"/>
          </p:nvSpPr>
          <p:spPr>
            <a:xfrm>
              <a:off x="0" y="-857280"/>
              <a:ext cx="9144000" cy="1285860"/>
            </a:xfrm>
            <a:custGeom>
              <a:avLst/>
              <a:gdLst>
                <a:gd name="connsiteX0" fmla="*/ 0 w 9144000"/>
                <a:gd name="connsiteY0" fmla="*/ 642930 h 1285860"/>
                <a:gd name="connsiteX1" fmla="*/ 3935336 w 9144000"/>
                <a:gd name="connsiteY1" fmla="*/ 6269 h 1285860"/>
                <a:gd name="connsiteX2" fmla="*/ 4572001 w 9144000"/>
                <a:gd name="connsiteY2" fmla="*/ 5 h 1285860"/>
                <a:gd name="connsiteX3" fmla="*/ 5208668 w 9144000"/>
                <a:gd name="connsiteY3" fmla="*/ 6269 h 1285860"/>
                <a:gd name="connsiteX4" fmla="*/ 9144000 w 9144000"/>
                <a:gd name="connsiteY4" fmla="*/ 642943 h 1285860"/>
                <a:gd name="connsiteX5" fmla="*/ 5208665 w 9144000"/>
                <a:gd name="connsiteY5" fmla="*/ 1279609 h 1285860"/>
                <a:gd name="connsiteX6" fmla="*/ 4571999 w 9144000"/>
                <a:gd name="connsiteY6" fmla="*/ 1285873 h 1285860"/>
                <a:gd name="connsiteX7" fmla="*/ 3935332 w 9144000"/>
                <a:gd name="connsiteY7" fmla="*/ 1279609 h 1285860"/>
                <a:gd name="connsiteX8" fmla="*/ -1 w 9144000"/>
                <a:gd name="connsiteY8" fmla="*/ 642938 h 1285860"/>
                <a:gd name="connsiteX9" fmla="*/ 0 w 9144000"/>
                <a:gd name="connsiteY9" fmla="*/ 642930 h 12858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144000" h="1285860">
                  <a:moveTo>
                    <a:pt x="0" y="642930"/>
                  </a:moveTo>
                  <a:cubicBezTo>
                    <a:pt x="19" y="322443"/>
                    <a:pt x="1678494" y="50898"/>
                    <a:pt x="3935336" y="6269"/>
                  </a:cubicBezTo>
                  <a:lnTo>
                    <a:pt x="4572001" y="5"/>
                  </a:lnTo>
                  <a:lnTo>
                    <a:pt x="5208668" y="6269"/>
                  </a:lnTo>
                  <a:cubicBezTo>
                    <a:pt x="7465544" y="50899"/>
                    <a:pt x="9144029" y="322451"/>
                    <a:pt x="9144000" y="642943"/>
                  </a:cubicBezTo>
                  <a:cubicBezTo>
                    <a:pt x="9144000" y="963432"/>
                    <a:pt x="7465521" y="1234980"/>
                    <a:pt x="5208665" y="1279609"/>
                  </a:cubicBezTo>
                  <a:lnTo>
                    <a:pt x="4571999" y="1285873"/>
                  </a:lnTo>
                  <a:lnTo>
                    <a:pt x="3935332" y="1279609"/>
                  </a:lnTo>
                  <a:cubicBezTo>
                    <a:pt x="1678463" y="1234980"/>
                    <a:pt x="-20" y="963429"/>
                    <a:pt x="-1" y="642938"/>
                  </a:cubicBezTo>
                  <a:cubicBezTo>
                    <a:pt x="-1" y="642935"/>
                    <a:pt x="0" y="642933"/>
                    <a:pt x="0" y="642930"/>
                  </a:cubicBezTo>
                  <a:close/>
                </a:path>
              </a:pathLst>
            </a:custGeom>
            <a:solidFill>
              <a:srgbClr val="1530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noFill/>
                </a:ln>
              </a:endParaRPr>
            </a:p>
          </p:txBody>
        </p:sp>
        <p:sp>
          <p:nvSpPr>
            <p:cNvPr id="11" name="직사각형 10"/>
            <p:cNvSpPr/>
            <p:nvPr userDrawn="1"/>
          </p:nvSpPr>
          <p:spPr>
            <a:xfrm>
              <a:off x="0" y="-1643098"/>
              <a:ext cx="9144000" cy="1428760"/>
            </a:xfrm>
            <a:prstGeom prst="rect">
              <a:avLst/>
            </a:prstGeom>
            <a:solidFill>
              <a:srgbClr val="1530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13" name="Picture 5" descr="D:\업무파일\일러스트파일\라벨일러스트\영진기기최종마크(PPT자료)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598067" y="150204"/>
            <a:ext cx="287444" cy="468000"/>
          </a:xfrm>
          <a:prstGeom prst="rect">
            <a:avLst/>
          </a:prstGeom>
          <a:noFill/>
        </p:spPr>
      </p:pic>
      <p:pic>
        <p:nvPicPr>
          <p:cNvPr id="16" name="Picture 6" descr="D:\업무파일\일러스트파일\라벨일러스트\영진기기최종마크(PPT 자료2)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571605" y="6390000"/>
            <a:ext cx="287445" cy="396586"/>
          </a:xfrm>
          <a:prstGeom prst="rect">
            <a:avLst/>
          </a:prstGeom>
          <a:noFill/>
        </p:spPr>
      </p:pic>
      <p:pic>
        <p:nvPicPr>
          <p:cNvPr id="19" name="Picture 8" descr="D:\업무파일\일러스트파일\라벨일러스트\영진기기최종마크(PPT자료3)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000629" y="6670165"/>
            <a:ext cx="145239" cy="80702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3896739" y="441477"/>
            <a:ext cx="1688283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700" b="1" smtClean="0">
                <a:ln w="3175">
                  <a:solidFill>
                    <a:schemeClr val="bg1"/>
                  </a:solidFill>
                </a:ln>
                <a:solidFill>
                  <a:schemeClr val="bg1"/>
                </a:solidFill>
                <a:latin typeface="+mn-ea"/>
                <a:ea typeface="+mn-ea"/>
                <a:cs typeface="Arial Unicode MS" pitchFamily="50" charset="-127"/>
              </a:rPr>
              <a:t>YOUNGJIN</a:t>
            </a:r>
            <a:r>
              <a:rPr lang="en-US" altLang="ko-KR" sz="700" b="1" baseline="0" smtClean="0">
                <a:ln w="3175">
                  <a:solidFill>
                    <a:schemeClr val="bg1"/>
                  </a:solidFill>
                </a:ln>
                <a:solidFill>
                  <a:schemeClr val="bg1"/>
                </a:solidFill>
                <a:latin typeface="+mn-ea"/>
                <a:ea typeface="+mn-ea"/>
                <a:cs typeface="Arial Unicode MS" pitchFamily="50" charset="-127"/>
              </a:rPr>
              <a:t>  INSTRUMENT Co., Ltd.</a:t>
            </a:r>
            <a:endParaRPr lang="ko-KR" altLang="en-US" sz="700" b="1">
              <a:ln w="3175">
                <a:solidFill>
                  <a:schemeClr val="bg1"/>
                </a:solidFill>
              </a:ln>
              <a:solidFill>
                <a:schemeClr val="bg1"/>
              </a:solidFill>
              <a:latin typeface="+mn-ea"/>
              <a:ea typeface="+mn-ea"/>
              <a:cs typeface="Arial Unicode MS" pitchFamily="50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" y="123672"/>
            <a:ext cx="9143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b="1" spc="300" smtClean="0">
                <a:ln w="6350">
                  <a:solidFill>
                    <a:schemeClr val="bg1"/>
                  </a:solidFill>
                </a:ln>
                <a:solidFill>
                  <a:schemeClr val="bg1"/>
                </a:solidFill>
                <a:latin typeface="+mn-ea"/>
                <a:ea typeface="+mn-ea"/>
              </a:rPr>
              <a:t>  (</a:t>
            </a:r>
            <a:r>
              <a:rPr lang="ko-KR" altLang="en-US" b="1" spc="300" smtClean="0">
                <a:ln w="6350">
                  <a:solidFill>
                    <a:schemeClr val="bg1"/>
                  </a:solidFill>
                </a:ln>
                <a:solidFill>
                  <a:schemeClr val="bg1"/>
                </a:solidFill>
                <a:latin typeface="+mn-ea"/>
                <a:ea typeface="+mn-ea"/>
              </a:rPr>
              <a:t>주</a:t>
            </a:r>
            <a:r>
              <a:rPr lang="en-US" altLang="ko-KR" b="1" spc="300" smtClean="0">
                <a:ln w="6350">
                  <a:solidFill>
                    <a:schemeClr val="bg1"/>
                  </a:solidFill>
                </a:ln>
                <a:solidFill>
                  <a:schemeClr val="bg1"/>
                </a:solidFill>
                <a:latin typeface="+mn-ea"/>
                <a:ea typeface="+mn-ea"/>
              </a:rPr>
              <a:t>)</a:t>
            </a:r>
            <a:r>
              <a:rPr lang="ko-KR" altLang="en-US" b="1" spc="300" smtClean="0">
                <a:ln w="6350">
                  <a:solidFill>
                    <a:schemeClr val="bg1"/>
                  </a:solidFill>
                </a:ln>
                <a:solidFill>
                  <a:schemeClr val="bg1"/>
                </a:solidFill>
                <a:latin typeface="+mn-ea"/>
                <a:ea typeface="+mn-ea"/>
              </a:rPr>
              <a:t>영진기기</a:t>
            </a:r>
            <a:endParaRPr lang="ko-KR" altLang="en-US" b="1" spc="300">
              <a:ln w="6350">
                <a:solidFill>
                  <a:schemeClr val="bg1"/>
                </a:solidFill>
              </a:ln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0" y="6426437"/>
            <a:ext cx="9144000" cy="207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750" b="1" kern="1500" spc="-100" baseline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경기도  부천시  오정구  삼정동 </a:t>
            </a:r>
            <a:r>
              <a:rPr lang="en-US" altLang="ko-KR" sz="750" b="1" kern="1500" spc="-100" baseline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36-1</a:t>
            </a:r>
            <a:r>
              <a:rPr lang="ko-KR" altLang="en-US" sz="750" b="1" kern="1500" spc="-100" baseline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번지  부천테크노파크  쌍용</a:t>
            </a:r>
            <a:r>
              <a:rPr lang="en-US" altLang="ko-KR" sz="750" b="1" kern="1500" spc="-100" baseline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sz="750" b="1" kern="1500" spc="-100" baseline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차  </a:t>
            </a:r>
            <a:r>
              <a:rPr lang="en-US" altLang="ko-KR" sz="750" b="1" kern="1500" spc="-100" baseline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303</a:t>
            </a:r>
            <a:r>
              <a:rPr lang="ko-KR" altLang="en-US" sz="750" b="1" kern="1500" spc="-100" baseline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동 </a:t>
            </a:r>
            <a:r>
              <a:rPr lang="en-US" altLang="ko-KR" sz="750" b="1" kern="1500" spc="-100" baseline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407</a:t>
            </a:r>
            <a:r>
              <a:rPr lang="ko-KR" altLang="en-US" sz="750" b="1" kern="1500" spc="-100" baseline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호 </a:t>
            </a:r>
            <a:r>
              <a:rPr lang="en-US" altLang="ko-KR" sz="750" b="1" kern="1500" spc="-100" baseline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/ TEL : 032-624-4660~1 / FAX : 032)624-4662 / </a:t>
            </a:r>
            <a:r>
              <a:rPr lang="ko-KR" altLang="en-US" sz="750" b="1" kern="1500" spc="-100" baseline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사업자번호</a:t>
            </a:r>
            <a:r>
              <a:rPr lang="en-US" altLang="ko-KR" sz="750" b="1" kern="1500" spc="-100" baseline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:  130-87-03615</a:t>
            </a:r>
            <a:endParaRPr lang="ko-KR" altLang="en-US" sz="750" b="1" kern="1500" spc="-100" baseline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357423" y="6608519"/>
            <a:ext cx="2534027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700" b="1" kern="1200" spc="-60" baseline="0" smtClean="0">
                <a:solidFill>
                  <a:srgbClr val="319B98"/>
                </a:solidFill>
                <a:latin typeface="맑은 고딕" pitchFamily="50" charset="-127"/>
                <a:ea typeface="맑은 고딕" pitchFamily="50" charset="-127"/>
              </a:rPr>
              <a:t>COPYRLGHT (C)    2009  YOUNGJIN.   ALL   RLGHTS   RESERVED</a:t>
            </a:r>
            <a:endParaRPr lang="ko-KR" altLang="en-US" sz="700" b="1" kern="1200" spc="-60" baseline="0">
              <a:solidFill>
                <a:srgbClr val="319B98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121621" y="6603156"/>
            <a:ext cx="1162819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600" b="1" kern="1200" spc="-10" baseline="0" smtClean="0">
                <a:solidFill>
                  <a:srgbClr val="319B98"/>
                </a:solidFill>
                <a:latin typeface="맑은 고딕" pitchFamily="50" charset="-127"/>
                <a:ea typeface="맑은 고딕" pitchFamily="50" charset="-127"/>
              </a:rPr>
              <a:t>yungjin@microsection.co.kr</a:t>
            </a:r>
            <a:endParaRPr lang="ko-KR" altLang="en-US" sz="600" b="1" kern="1200" spc="-10" baseline="0">
              <a:solidFill>
                <a:srgbClr val="319B98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4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DC88B2-3D99-4AE2-9473-6FE7A56C5C41}" type="datetimeFigureOut">
              <a:rPr lang="ko-KR" altLang="en-US" smtClean="0"/>
              <a:pPr/>
              <a:t>2019-06-13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4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BB9AE7-5908-423C-BE6C-0ADE90FC960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12"/>
          <p:cNvSpPr/>
          <p:nvPr/>
        </p:nvSpPr>
        <p:spPr>
          <a:xfrm>
            <a:off x="417605" y="1876402"/>
            <a:ext cx="8274462" cy="17235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886" tIns="43443" rIns="86886" bIns="43443" anchor="ctr"/>
          <a:lstStyle/>
          <a:p>
            <a:pPr algn="ctr" defTabSz="947186">
              <a:defRPr/>
            </a:pPr>
            <a:endParaRPr lang="ko-KR" altLang="en-US" sz="1400" dirty="0"/>
          </a:p>
        </p:txBody>
      </p:sp>
      <p:sp>
        <p:nvSpPr>
          <p:cNvPr id="29" name="Rectangle 13"/>
          <p:cNvSpPr/>
          <p:nvPr/>
        </p:nvSpPr>
        <p:spPr>
          <a:xfrm rot="16200000">
            <a:off x="-1470176" y="3473557"/>
            <a:ext cx="4695976" cy="18908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886" tIns="43443" rIns="86886" bIns="43443" anchor="ctr"/>
          <a:lstStyle/>
          <a:p>
            <a:pPr algn="ctr" defTabSz="947186">
              <a:defRPr/>
            </a:pPr>
            <a:endParaRPr lang="ko-KR" altLang="en-US" sz="1900" dirty="0"/>
          </a:p>
        </p:txBody>
      </p:sp>
      <p:sp>
        <p:nvSpPr>
          <p:cNvPr id="33" name="TextBox 32"/>
          <p:cNvSpPr txBox="1"/>
          <p:nvPr/>
        </p:nvSpPr>
        <p:spPr>
          <a:xfrm>
            <a:off x="971600" y="1353514"/>
            <a:ext cx="76493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 smtClean="0"/>
              <a:t>금속 현미경 </a:t>
            </a:r>
            <a:r>
              <a:rPr lang="en-US" altLang="ko-KR" sz="2000" b="1" dirty="0" smtClean="0"/>
              <a:t>YB-DIC-SMS1815</a:t>
            </a:r>
            <a:endParaRPr lang="ko-KR" altLang="en-US" sz="2000" b="1" dirty="0"/>
          </a:p>
        </p:txBody>
      </p:sp>
      <p:pic>
        <p:nvPicPr>
          <p:cNvPr id="1026" name="Picture 2" descr="D:\업무파일\이현진\YB현미경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2204864"/>
            <a:ext cx="5457443" cy="363549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12"/>
          <p:cNvSpPr/>
          <p:nvPr/>
        </p:nvSpPr>
        <p:spPr>
          <a:xfrm>
            <a:off x="417605" y="1876402"/>
            <a:ext cx="8274462" cy="17235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886" tIns="43443" rIns="86886" bIns="43443" anchor="ctr"/>
          <a:lstStyle/>
          <a:p>
            <a:pPr algn="ctr" defTabSz="947186">
              <a:defRPr/>
            </a:pPr>
            <a:endParaRPr lang="ko-KR" altLang="en-US" sz="1400" dirty="0"/>
          </a:p>
        </p:txBody>
      </p:sp>
      <p:sp>
        <p:nvSpPr>
          <p:cNvPr id="29" name="Rectangle 13"/>
          <p:cNvSpPr/>
          <p:nvPr/>
        </p:nvSpPr>
        <p:spPr>
          <a:xfrm rot="16200000">
            <a:off x="-1470176" y="3473557"/>
            <a:ext cx="4695976" cy="18908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886" tIns="43443" rIns="86886" bIns="43443" anchor="ctr"/>
          <a:lstStyle/>
          <a:p>
            <a:pPr algn="ctr" defTabSz="947186">
              <a:defRPr/>
            </a:pPr>
            <a:endParaRPr lang="ko-KR" altLang="en-US" sz="1900" dirty="0"/>
          </a:p>
        </p:txBody>
      </p:sp>
      <p:sp>
        <p:nvSpPr>
          <p:cNvPr id="33" name="TextBox 32"/>
          <p:cNvSpPr txBox="1"/>
          <p:nvPr/>
        </p:nvSpPr>
        <p:spPr>
          <a:xfrm>
            <a:off x="1011091" y="1428736"/>
            <a:ext cx="76493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 smtClean="0"/>
              <a:t>금속 현미경 </a:t>
            </a:r>
            <a:r>
              <a:rPr lang="en-US" altLang="ko-KR" sz="2000" b="1" dirty="0" smtClean="0"/>
              <a:t>YB-DIC-SMS1815 </a:t>
            </a:r>
            <a:r>
              <a:rPr lang="ko-KR" altLang="en-US" sz="2000" b="1" dirty="0" smtClean="0"/>
              <a:t>각부 명칭</a:t>
            </a:r>
            <a:endParaRPr lang="ko-KR" altLang="en-US" sz="2000" b="1" dirty="0"/>
          </a:p>
        </p:txBody>
      </p:sp>
      <p:pic>
        <p:nvPicPr>
          <p:cNvPr id="19" name="그림 18" descr="YB-DI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9427" y="2286016"/>
            <a:ext cx="4196953" cy="3357562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4415629" y="2611275"/>
            <a:ext cx="87075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b="1" dirty="0" smtClean="0">
                <a:solidFill>
                  <a:schemeClr val="bg1"/>
                </a:solidFill>
                <a:latin typeface="+mj-lt"/>
              </a:rPr>
              <a:t>⑧ 접안렌즈</a:t>
            </a:r>
            <a:endParaRPr lang="ko-KR" altLang="en-US" sz="1000" b="1" dirty="0">
              <a:solidFill>
                <a:schemeClr val="bg1"/>
              </a:solidFill>
              <a:latin typeface="+mj-lt"/>
            </a:endParaRPr>
          </a:p>
        </p:txBody>
      </p:sp>
      <p:cxnSp>
        <p:nvCxnSpPr>
          <p:cNvPr id="23" name="직선 화살표 연결선 22"/>
          <p:cNvCxnSpPr/>
          <p:nvPr/>
        </p:nvCxnSpPr>
        <p:spPr>
          <a:xfrm rot="10800000" flipV="1">
            <a:off x="4286248" y="2786057"/>
            <a:ext cx="214314" cy="142876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2928926" y="4814840"/>
            <a:ext cx="10715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 smtClean="0">
                <a:solidFill>
                  <a:schemeClr val="bg1"/>
                </a:solidFill>
                <a:latin typeface="+mj-lt"/>
              </a:rPr>
              <a:t>③ </a:t>
            </a:r>
            <a:r>
              <a:rPr lang="en-US" altLang="ko-KR" sz="1000" b="1" dirty="0" smtClean="0">
                <a:solidFill>
                  <a:schemeClr val="bg1"/>
                </a:solidFill>
                <a:latin typeface="+mj-lt"/>
              </a:rPr>
              <a:t>X,Y Table</a:t>
            </a:r>
          </a:p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+mj-lt"/>
              </a:rPr>
              <a:t>Center Stage</a:t>
            </a:r>
          </a:p>
        </p:txBody>
      </p:sp>
      <p:pic>
        <p:nvPicPr>
          <p:cNvPr id="26" name="그림 25" descr="카메라부분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86512" y="2295045"/>
            <a:ext cx="1483903" cy="1214446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6215074" y="3143248"/>
            <a:ext cx="1689886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000" b="1" dirty="0" smtClean="0">
                <a:latin typeface="+mj-lt"/>
              </a:rPr>
              <a:t>카메라 선택</a:t>
            </a:r>
            <a:endParaRPr lang="en-US" altLang="ko-KR" sz="1000" b="1" dirty="0" smtClean="0">
              <a:latin typeface="+mj-lt"/>
            </a:endParaRPr>
          </a:p>
          <a:p>
            <a:pPr algn="ctr"/>
            <a:r>
              <a:rPr lang="en-US" altLang="ko-KR" sz="1000" b="1" dirty="0" smtClean="0">
                <a:latin typeface="+mj-lt"/>
              </a:rPr>
              <a:t>In/Out </a:t>
            </a:r>
            <a:r>
              <a:rPr lang="ko-KR" altLang="en-US" sz="1000" b="1" dirty="0" smtClean="0">
                <a:latin typeface="+mj-lt"/>
              </a:rPr>
              <a:t>레버</a:t>
            </a:r>
            <a:endParaRPr lang="en-US" altLang="ko-KR" sz="1000" b="1" dirty="0" smtClean="0">
              <a:latin typeface="+mj-lt"/>
            </a:endParaRPr>
          </a:p>
          <a:p>
            <a:pPr algn="ctr"/>
            <a:r>
              <a:rPr lang="ko-KR" altLang="en-US" sz="900" b="1" dirty="0" smtClean="0">
                <a:solidFill>
                  <a:srgbClr val="FF0000"/>
                </a:solidFill>
                <a:latin typeface="+mj-lt"/>
              </a:rPr>
              <a:t>레버가 안으로 </a:t>
            </a:r>
            <a:r>
              <a:rPr lang="ko-KR" altLang="en-US" sz="900" b="1" dirty="0" err="1" smtClean="0">
                <a:solidFill>
                  <a:srgbClr val="FF0000"/>
                </a:solidFill>
                <a:latin typeface="+mj-lt"/>
              </a:rPr>
              <a:t>들어가있을시</a:t>
            </a:r>
            <a:r>
              <a:rPr lang="ko-KR" altLang="en-US" sz="900" b="1" dirty="0" smtClean="0">
                <a:solidFill>
                  <a:srgbClr val="FF0000"/>
                </a:solidFill>
                <a:latin typeface="+mj-lt"/>
              </a:rPr>
              <a:t> </a:t>
            </a:r>
            <a:endParaRPr lang="en-US" altLang="ko-KR" sz="900" b="1" dirty="0" smtClean="0">
              <a:solidFill>
                <a:srgbClr val="FF0000"/>
              </a:solidFill>
              <a:latin typeface="+mj-lt"/>
            </a:endParaRPr>
          </a:p>
          <a:p>
            <a:pPr algn="ctr"/>
            <a:r>
              <a:rPr lang="ko-KR" altLang="en-US" sz="900" b="1" dirty="0" smtClean="0">
                <a:solidFill>
                  <a:srgbClr val="FF0000"/>
                </a:solidFill>
                <a:latin typeface="+mj-lt"/>
              </a:rPr>
              <a:t>카메라화면이 보이지 않음</a:t>
            </a:r>
            <a:endParaRPr lang="ko-KR" altLang="en-US" sz="900" b="1" dirty="0">
              <a:solidFill>
                <a:srgbClr val="FF0000"/>
              </a:solidFill>
              <a:latin typeface="+mj-lt"/>
            </a:endParaRPr>
          </a:p>
        </p:txBody>
      </p:sp>
      <p:cxnSp>
        <p:nvCxnSpPr>
          <p:cNvPr id="36" name="직선 화살표 연결선 35"/>
          <p:cNvCxnSpPr>
            <a:stCxn id="25" idx="0"/>
          </p:cNvCxnSpPr>
          <p:nvPr/>
        </p:nvCxnSpPr>
        <p:spPr>
          <a:xfrm rot="16200000" flipV="1">
            <a:off x="3361155" y="4711283"/>
            <a:ext cx="171394" cy="35719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1080591" y="3682845"/>
            <a:ext cx="125066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b="1" dirty="0" smtClean="0">
                <a:solidFill>
                  <a:schemeClr val="bg1"/>
                </a:solidFill>
                <a:latin typeface="+mj-lt"/>
              </a:rPr>
              <a:t>④ </a:t>
            </a:r>
            <a:r>
              <a:rPr lang="ko-KR" altLang="en-US" sz="1000" b="1" dirty="0" err="1" smtClean="0">
                <a:solidFill>
                  <a:schemeClr val="bg1"/>
                </a:solidFill>
                <a:latin typeface="+mj-lt"/>
              </a:rPr>
              <a:t>조동</a:t>
            </a:r>
            <a:r>
              <a:rPr lang="en-US" altLang="ko-KR" sz="1000" b="1" dirty="0" smtClean="0">
                <a:solidFill>
                  <a:schemeClr val="bg1"/>
                </a:solidFill>
                <a:latin typeface="+mj-lt"/>
              </a:rPr>
              <a:t>, </a:t>
            </a:r>
            <a:r>
              <a:rPr lang="ko-KR" altLang="en-US" sz="1000" b="1" dirty="0" smtClean="0">
                <a:solidFill>
                  <a:schemeClr val="bg1"/>
                </a:solidFill>
                <a:latin typeface="+mj-lt"/>
              </a:rPr>
              <a:t>미동 나사</a:t>
            </a:r>
            <a:endParaRPr lang="en-US" altLang="ko-KR" sz="1000" b="1" dirty="0" smtClean="0">
              <a:solidFill>
                <a:schemeClr val="bg1"/>
              </a:solidFill>
              <a:latin typeface="+mj-lt"/>
            </a:endParaRPr>
          </a:p>
        </p:txBody>
      </p:sp>
      <p:cxnSp>
        <p:nvCxnSpPr>
          <p:cNvPr id="39" name="직선 화살표 연결선 38"/>
          <p:cNvCxnSpPr/>
          <p:nvPr/>
        </p:nvCxnSpPr>
        <p:spPr>
          <a:xfrm>
            <a:off x="2232159" y="3816668"/>
            <a:ext cx="178595" cy="27159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4286248" y="5000636"/>
            <a:ext cx="115127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b="1" dirty="0" smtClean="0">
                <a:latin typeface="+mj-lt"/>
              </a:rPr>
              <a:t>① 전원 </a:t>
            </a:r>
            <a:r>
              <a:rPr lang="en-US" altLang="ko-KR" sz="1000" b="1" dirty="0" smtClean="0">
                <a:latin typeface="+mj-lt"/>
              </a:rPr>
              <a:t>ON/OFF</a:t>
            </a:r>
            <a:endParaRPr lang="ko-KR" altLang="en-US" sz="1000" b="1" dirty="0">
              <a:latin typeface="+mj-lt"/>
            </a:endParaRPr>
          </a:p>
        </p:txBody>
      </p:sp>
      <p:cxnSp>
        <p:nvCxnSpPr>
          <p:cNvPr id="43" name="직선 화살표 연결선 42"/>
          <p:cNvCxnSpPr/>
          <p:nvPr/>
        </p:nvCxnSpPr>
        <p:spPr>
          <a:xfrm rot="16200000" flipV="1">
            <a:off x="4232916" y="4938251"/>
            <a:ext cx="142876" cy="142876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3938111" y="3795243"/>
            <a:ext cx="8595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b="1" dirty="0" smtClean="0">
                <a:solidFill>
                  <a:schemeClr val="bg1"/>
                </a:solidFill>
              </a:rPr>
              <a:t>⑥ </a:t>
            </a:r>
            <a:r>
              <a:rPr lang="en-US" altLang="ko-KR" sz="1000" b="1" dirty="0" smtClean="0">
                <a:solidFill>
                  <a:schemeClr val="bg1"/>
                </a:solidFill>
              </a:rPr>
              <a:t>S-ANR /</a:t>
            </a:r>
          </a:p>
          <a:p>
            <a:r>
              <a:rPr lang="en-US" altLang="ko-KR" sz="1000" b="1" dirty="0" smtClean="0">
                <a:solidFill>
                  <a:schemeClr val="bg1"/>
                </a:solidFill>
              </a:rPr>
              <a:t>  PO  Filter</a:t>
            </a:r>
            <a:endParaRPr lang="en-US" altLang="ko-KR" sz="1000" b="1" dirty="0" smtClean="0">
              <a:solidFill>
                <a:schemeClr val="bg1"/>
              </a:solidFill>
              <a:latin typeface="+mj-lt"/>
            </a:endParaRPr>
          </a:p>
        </p:txBody>
      </p:sp>
      <p:cxnSp>
        <p:nvCxnSpPr>
          <p:cNvPr id="46" name="직선 화살표 연결선 45"/>
          <p:cNvCxnSpPr/>
          <p:nvPr/>
        </p:nvCxnSpPr>
        <p:spPr>
          <a:xfrm rot="10800000">
            <a:off x="3714744" y="3786192"/>
            <a:ext cx="285752" cy="214312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/>
          <p:cNvSpPr txBox="1"/>
          <p:nvPr/>
        </p:nvSpPr>
        <p:spPr>
          <a:xfrm>
            <a:off x="1357290" y="4254349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 smtClean="0"/>
              <a:t>⑤ 대물렌즈 </a:t>
            </a:r>
            <a:r>
              <a:rPr lang="ko-KR" altLang="en-US" sz="1000" b="1" dirty="0" err="1" smtClean="0"/>
              <a:t>홀더</a:t>
            </a:r>
            <a:endParaRPr lang="ko-KR" altLang="en-US" sz="1000" b="1" dirty="0">
              <a:latin typeface="+mj-lt"/>
            </a:endParaRPr>
          </a:p>
        </p:txBody>
      </p:sp>
      <p:cxnSp>
        <p:nvCxnSpPr>
          <p:cNvPr id="50" name="직선 화살표 연결선 49"/>
          <p:cNvCxnSpPr/>
          <p:nvPr/>
        </p:nvCxnSpPr>
        <p:spPr>
          <a:xfrm flipV="1">
            <a:off x="2606962" y="4214818"/>
            <a:ext cx="446734" cy="162642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4643438" y="4500570"/>
            <a:ext cx="98777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b="1" dirty="0" smtClean="0">
                <a:latin typeface="+mj-lt"/>
              </a:rPr>
              <a:t>② </a:t>
            </a:r>
            <a:r>
              <a:rPr lang="en-US" altLang="ko-KR" sz="1000" b="1" dirty="0" smtClean="0">
                <a:latin typeface="+mj-lt"/>
              </a:rPr>
              <a:t>Light  Box</a:t>
            </a:r>
          </a:p>
          <a:p>
            <a:r>
              <a:rPr lang="en-US" altLang="ko-KR" sz="1000" b="1" dirty="0" smtClean="0">
                <a:latin typeface="+mj-lt"/>
              </a:rPr>
              <a:t>Volume</a:t>
            </a:r>
          </a:p>
        </p:txBody>
      </p:sp>
      <p:cxnSp>
        <p:nvCxnSpPr>
          <p:cNvPr id="54" name="직선 화살표 연결선 53"/>
          <p:cNvCxnSpPr>
            <a:stCxn id="53" idx="1"/>
          </p:cNvCxnSpPr>
          <p:nvPr/>
        </p:nvCxnSpPr>
        <p:spPr>
          <a:xfrm rot="10800000" flipV="1">
            <a:off x="4482456" y="4700625"/>
            <a:ext cx="160982" cy="58536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Box 58"/>
          <p:cNvSpPr txBox="1"/>
          <p:nvPr/>
        </p:nvSpPr>
        <p:spPr>
          <a:xfrm>
            <a:off x="5857884" y="3786190"/>
            <a:ext cx="257176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/>
              <a:t>PC</a:t>
            </a:r>
            <a:r>
              <a:rPr lang="ko-KR" altLang="en-US" sz="1200" b="1" dirty="0" smtClean="0"/>
              <a:t>에서 화면이 나오지 않을경우</a:t>
            </a:r>
            <a:endParaRPr lang="en-US" altLang="ko-KR" sz="1200" b="1" dirty="0" smtClean="0"/>
          </a:p>
          <a:p>
            <a:r>
              <a:rPr lang="ko-KR" altLang="en-US" sz="1200" b="1" dirty="0" smtClean="0"/>
              <a:t>사진상 보이는 레버가 안쪽으로</a:t>
            </a:r>
            <a:endParaRPr lang="en-US" altLang="ko-KR" sz="1200" b="1" dirty="0" smtClean="0"/>
          </a:p>
          <a:p>
            <a:r>
              <a:rPr lang="ko-KR" altLang="en-US" sz="1200" b="1" dirty="0" smtClean="0"/>
              <a:t>들어가 </a:t>
            </a:r>
            <a:r>
              <a:rPr lang="ko-KR" altLang="en-US" sz="1200" b="1" dirty="0" err="1" smtClean="0"/>
              <a:t>있는경우</a:t>
            </a:r>
            <a:r>
              <a:rPr lang="ko-KR" altLang="en-US" sz="1200" b="1" dirty="0" smtClean="0"/>
              <a:t> 눈으로만 관찰</a:t>
            </a:r>
            <a:endParaRPr lang="en-US" altLang="ko-KR" sz="1200" b="1" dirty="0" smtClean="0"/>
          </a:p>
          <a:p>
            <a:r>
              <a:rPr lang="ko-KR" altLang="en-US" sz="1200" b="1" dirty="0" smtClean="0"/>
              <a:t>가능함으로 </a:t>
            </a:r>
            <a:r>
              <a:rPr lang="en-US" altLang="ko-KR" sz="1200" b="1" dirty="0" smtClean="0"/>
              <a:t>PC</a:t>
            </a:r>
            <a:r>
              <a:rPr lang="ko-KR" altLang="en-US" sz="1200" b="1" dirty="0" smtClean="0"/>
              <a:t>화면에 아무것도</a:t>
            </a:r>
            <a:endParaRPr lang="en-US" altLang="ko-KR" sz="1200" b="1" dirty="0" smtClean="0"/>
          </a:p>
          <a:p>
            <a:r>
              <a:rPr lang="ko-KR" altLang="en-US" sz="1200" b="1" dirty="0" smtClean="0"/>
              <a:t>보이지 않으며</a:t>
            </a:r>
            <a:r>
              <a:rPr lang="en-US" altLang="ko-KR" sz="1200" b="1" dirty="0" smtClean="0"/>
              <a:t>,</a:t>
            </a:r>
            <a:r>
              <a:rPr lang="ko-KR" altLang="en-US" sz="1200" b="1" dirty="0" smtClean="0"/>
              <a:t> 레버를 밖으로 </a:t>
            </a:r>
            <a:endParaRPr lang="en-US" altLang="ko-KR" sz="1200" b="1" dirty="0" smtClean="0"/>
          </a:p>
          <a:p>
            <a:r>
              <a:rPr lang="ko-KR" altLang="en-US" sz="1200" b="1" dirty="0" smtClean="0"/>
              <a:t>완전히 당겨야 카메라로 관찰이</a:t>
            </a:r>
            <a:endParaRPr lang="en-US" altLang="ko-KR" sz="1200" b="1" dirty="0" smtClean="0"/>
          </a:p>
          <a:p>
            <a:r>
              <a:rPr lang="ko-KR" altLang="en-US" sz="1200" b="1" dirty="0" smtClean="0"/>
              <a:t>가능 </a:t>
            </a:r>
            <a:r>
              <a:rPr lang="ko-KR" altLang="en-US" sz="1200" b="1" dirty="0" err="1" smtClean="0"/>
              <a:t>함니다</a:t>
            </a:r>
            <a:r>
              <a:rPr lang="en-US" altLang="ko-KR" sz="1200" b="1" dirty="0" smtClean="0"/>
              <a:t>.</a:t>
            </a:r>
            <a:endParaRPr lang="en-US" altLang="ko-KR" dirty="0" smtClean="0"/>
          </a:p>
        </p:txBody>
      </p:sp>
      <p:sp>
        <p:nvSpPr>
          <p:cNvPr id="60" name="TextBox 59"/>
          <p:cNvSpPr txBox="1"/>
          <p:nvPr/>
        </p:nvSpPr>
        <p:spPr>
          <a:xfrm>
            <a:off x="1785918" y="4071942"/>
            <a:ext cx="100013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 smtClean="0"/>
              <a:t>⑦  </a:t>
            </a:r>
            <a:r>
              <a:rPr lang="en-US" altLang="ko-KR" sz="1000" b="1" dirty="0" smtClean="0"/>
              <a:t>DIC Filter</a:t>
            </a:r>
            <a:endParaRPr lang="ko-KR" altLang="en-US" sz="1000" b="1" dirty="0">
              <a:latin typeface="+mj-lt"/>
            </a:endParaRPr>
          </a:p>
        </p:txBody>
      </p:sp>
      <p:cxnSp>
        <p:nvCxnSpPr>
          <p:cNvPr id="61" name="직선 화살표 연결선 60"/>
          <p:cNvCxnSpPr/>
          <p:nvPr/>
        </p:nvCxnSpPr>
        <p:spPr>
          <a:xfrm flipV="1">
            <a:off x="2651241" y="4117207"/>
            <a:ext cx="375296" cy="71438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12"/>
          <p:cNvSpPr/>
          <p:nvPr/>
        </p:nvSpPr>
        <p:spPr>
          <a:xfrm>
            <a:off x="417605" y="1876402"/>
            <a:ext cx="8274462" cy="17235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886" tIns="43443" rIns="86886" bIns="43443" anchor="ctr"/>
          <a:lstStyle/>
          <a:p>
            <a:pPr algn="ctr" defTabSz="947186">
              <a:defRPr/>
            </a:pPr>
            <a:endParaRPr lang="ko-KR" altLang="en-US" sz="1400" dirty="0"/>
          </a:p>
        </p:txBody>
      </p:sp>
      <p:sp>
        <p:nvSpPr>
          <p:cNvPr id="29" name="Rectangle 13"/>
          <p:cNvSpPr/>
          <p:nvPr/>
        </p:nvSpPr>
        <p:spPr>
          <a:xfrm rot="16200000">
            <a:off x="-1470176" y="3473557"/>
            <a:ext cx="4695976" cy="18908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886" tIns="43443" rIns="86886" bIns="43443" anchor="ctr"/>
          <a:lstStyle/>
          <a:p>
            <a:pPr algn="ctr" defTabSz="947186">
              <a:defRPr/>
            </a:pPr>
            <a:endParaRPr lang="ko-KR" altLang="en-US" sz="1900" dirty="0"/>
          </a:p>
        </p:txBody>
      </p:sp>
      <p:sp>
        <p:nvSpPr>
          <p:cNvPr id="26" name="TextBox 25"/>
          <p:cNvSpPr txBox="1"/>
          <p:nvPr/>
        </p:nvSpPr>
        <p:spPr>
          <a:xfrm>
            <a:off x="1000100" y="2071678"/>
            <a:ext cx="6500858" cy="57938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/>
            <a:r>
              <a:rPr lang="ko-KR" altLang="en-US" sz="1050" b="1" dirty="0" smtClean="0"/>
              <a:t>① 전원 </a:t>
            </a:r>
            <a:r>
              <a:rPr lang="en-US" altLang="ko-KR" sz="1050" b="1" dirty="0" smtClean="0"/>
              <a:t>On/Off </a:t>
            </a:r>
            <a:r>
              <a:rPr lang="ko-KR" altLang="en-US" sz="1050" dirty="0" smtClean="0"/>
              <a:t>버튼을 이용하여 전원을 </a:t>
            </a:r>
            <a:r>
              <a:rPr lang="en-US" altLang="ko-KR" sz="1050" dirty="0" smtClean="0"/>
              <a:t>On </a:t>
            </a:r>
            <a:r>
              <a:rPr lang="ko-KR" altLang="en-US" sz="1050" dirty="0" smtClean="0"/>
              <a:t>한다</a:t>
            </a:r>
            <a:r>
              <a:rPr lang="en-US" altLang="ko-KR" sz="1050" dirty="0" smtClean="0"/>
              <a:t>.</a:t>
            </a:r>
          </a:p>
          <a:p>
            <a:pPr marL="228600" indent="-228600"/>
            <a:endParaRPr lang="en-US" altLang="ko-KR" sz="800" dirty="0" smtClean="0"/>
          </a:p>
          <a:p>
            <a:pPr marL="228600" indent="-228600"/>
            <a:r>
              <a:rPr lang="ko-KR" altLang="en-US" sz="1050" b="1" dirty="0" smtClean="0"/>
              <a:t>② </a:t>
            </a:r>
            <a:r>
              <a:rPr lang="en-US" altLang="ko-KR" sz="1050" b="1" dirty="0" smtClean="0"/>
              <a:t>Light  Box Volume </a:t>
            </a:r>
            <a:r>
              <a:rPr lang="ko-KR" altLang="en-US" sz="1050" dirty="0" smtClean="0"/>
              <a:t>조절나사를 이용하여 밝기 조절을 한다</a:t>
            </a:r>
            <a:r>
              <a:rPr lang="en-US" altLang="ko-KR" sz="1050" dirty="0" smtClean="0"/>
              <a:t>.</a:t>
            </a:r>
          </a:p>
          <a:p>
            <a:endParaRPr lang="en-US" altLang="ko-KR" sz="800" dirty="0" smtClean="0"/>
          </a:p>
          <a:p>
            <a:r>
              <a:rPr lang="ko-KR" altLang="en-US" sz="1050" dirty="0" smtClean="0"/>
              <a:t>측정하고자 하는 시편을 </a:t>
            </a:r>
            <a:r>
              <a:rPr lang="ko-KR" altLang="en-US" sz="1050" b="1" dirty="0" smtClean="0"/>
              <a:t>③</a:t>
            </a:r>
            <a:r>
              <a:rPr lang="ko-KR" altLang="en-US" sz="1050" dirty="0" smtClean="0"/>
              <a:t> </a:t>
            </a:r>
            <a:r>
              <a:rPr lang="en-US" altLang="ko-KR" sz="1050" b="1" dirty="0" smtClean="0"/>
              <a:t>X,Y Table Center Stage </a:t>
            </a:r>
            <a:r>
              <a:rPr lang="ko-KR" altLang="en-US" sz="1050" dirty="0" smtClean="0"/>
              <a:t>에 올려놓는다</a:t>
            </a:r>
            <a:r>
              <a:rPr lang="en-US" altLang="ko-KR" sz="1050" dirty="0" smtClean="0"/>
              <a:t>.</a:t>
            </a:r>
          </a:p>
          <a:p>
            <a:endParaRPr lang="en-US" altLang="ko-KR" sz="800" dirty="0"/>
          </a:p>
          <a:p>
            <a:r>
              <a:rPr lang="ko-KR" altLang="en-US" sz="1050" b="1" dirty="0" smtClean="0"/>
              <a:t>③</a:t>
            </a:r>
            <a:r>
              <a:rPr lang="ko-KR" altLang="en-US" sz="1050" dirty="0" smtClean="0"/>
              <a:t> </a:t>
            </a:r>
            <a:r>
              <a:rPr lang="en-US" altLang="ko-KR" sz="1050" b="1" dirty="0" smtClean="0"/>
              <a:t>X,Y Table Center Stage </a:t>
            </a:r>
            <a:r>
              <a:rPr lang="ko-KR" altLang="en-US" sz="1050" b="1" dirty="0" smtClean="0"/>
              <a:t> </a:t>
            </a:r>
            <a:r>
              <a:rPr lang="ko-KR" altLang="en-US" sz="1050" dirty="0" smtClean="0"/>
              <a:t>우측의 </a:t>
            </a:r>
            <a:r>
              <a:rPr lang="en-US" altLang="ko-KR" sz="1050" dirty="0" smtClean="0"/>
              <a:t>X</a:t>
            </a:r>
            <a:r>
              <a:rPr lang="ko-KR" altLang="en-US" sz="1050" dirty="0" smtClean="0"/>
              <a:t>축</a:t>
            </a:r>
            <a:r>
              <a:rPr lang="en-US" altLang="ko-KR" sz="1050" dirty="0" smtClean="0"/>
              <a:t>, Y</a:t>
            </a:r>
            <a:r>
              <a:rPr lang="ko-KR" altLang="en-US" sz="1050" dirty="0" smtClean="0"/>
              <a:t>축 조절나사를 이용하여 원하는 위치를 확인한다</a:t>
            </a:r>
            <a:r>
              <a:rPr lang="en-US" altLang="ko-KR" sz="1050" dirty="0" smtClean="0"/>
              <a:t>.</a:t>
            </a:r>
          </a:p>
          <a:p>
            <a:endParaRPr lang="en-US" altLang="ko-KR" sz="800" dirty="0"/>
          </a:p>
          <a:p>
            <a:r>
              <a:rPr lang="ko-KR" altLang="en-US" sz="1050" dirty="0" smtClean="0"/>
              <a:t>이때 </a:t>
            </a:r>
            <a:r>
              <a:rPr lang="ko-KR" altLang="en-US" sz="1050" b="1" dirty="0" smtClean="0"/>
              <a:t>④ </a:t>
            </a:r>
            <a:r>
              <a:rPr lang="ko-KR" altLang="en-US" sz="1050" b="1" dirty="0" err="1" smtClean="0"/>
              <a:t>조동</a:t>
            </a:r>
            <a:r>
              <a:rPr lang="en-US" altLang="ko-KR" sz="1050" b="1" dirty="0" smtClean="0"/>
              <a:t>, </a:t>
            </a:r>
            <a:r>
              <a:rPr lang="ko-KR" altLang="en-US" sz="1050" b="1" dirty="0" smtClean="0"/>
              <a:t>미동 조절나사 </a:t>
            </a:r>
            <a:r>
              <a:rPr lang="ko-KR" altLang="en-US" sz="1050" dirty="0" err="1" smtClean="0"/>
              <a:t>를</a:t>
            </a:r>
            <a:r>
              <a:rPr lang="ko-KR" altLang="en-US" sz="1050" dirty="0" smtClean="0"/>
              <a:t> 이용하여 초점을 맞춘다</a:t>
            </a:r>
            <a:r>
              <a:rPr lang="en-US" altLang="ko-KR" sz="1050" dirty="0" smtClean="0"/>
              <a:t>.</a:t>
            </a:r>
          </a:p>
          <a:p>
            <a:pPr marL="228600" indent="-228600"/>
            <a:endParaRPr lang="en-US" altLang="ko-KR" sz="800" dirty="0" smtClean="0"/>
          </a:p>
          <a:p>
            <a:pPr marL="228600" indent="-228600"/>
            <a:r>
              <a:rPr lang="ko-KR" altLang="en-US" sz="1050" b="1" dirty="0" smtClean="0"/>
              <a:t>⑤ 대물렌즈 </a:t>
            </a:r>
            <a:r>
              <a:rPr lang="ko-KR" altLang="en-US" sz="1050" b="1" dirty="0" err="1" smtClean="0"/>
              <a:t>홀더</a:t>
            </a:r>
            <a:r>
              <a:rPr lang="ko-KR" altLang="en-US" sz="1050" b="1" dirty="0" smtClean="0"/>
              <a:t> </a:t>
            </a:r>
            <a:r>
              <a:rPr lang="ko-KR" altLang="en-US" sz="1050" dirty="0" err="1" smtClean="0"/>
              <a:t>를</a:t>
            </a:r>
            <a:r>
              <a:rPr lang="ko-KR" altLang="en-US" sz="1050" dirty="0" smtClean="0"/>
              <a:t> 회전하여 관찰 원하는 배율로 조정한다</a:t>
            </a:r>
            <a:r>
              <a:rPr lang="en-US" altLang="ko-KR" sz="1050" dirty="0" smtClean="0"/>
              <a:t>. (50x, 100x, 200x, 500x, 1000x </a:t>
            </a:r>
            <a:r>
              <a:rPr lang="ko-KR" altLang="en-US" sz="1050" dirty="0" smtClean="0"/>
              <a:t>등</a:t>
            </a:r>
            <a:r>
              <a:rPr lang="en-US" altLang="ko-KR" sz="1050" dirty="0" smtClean="0"/>
              <a:t>)</a:t>
            </a:r>
          </a:p>
          <a:p>
            <a:pPr marL="228600" indent="-228600"/>
            <a:r>
              <a:rPr lang="ko-KR" altLang="en-US" sz="1050" dirty="0" smtClean="0"/>
              <a:t> </a:t>
            </a:r>
            <a:endParaRPr lang="en-US" altLang="ko-KR" sz="1050" dirty="0" smtClean="0"/>
          </a:p>
          <a:p>
            <a:pPr marL="228600" indent="-228600"/>
            <a:r>
              <a:rPr lang="ko-KR" altLang="en-US" sz="1050" dirty="0" smtClean="0"/>
              <a:t>배율 변경 후 </a:t>
            </a:r>
            <a:r>
              <a:rPr lang="ko-KR" altLang="en-US" sz="1050" b="1" dirty="0" smtClean="0"/>
              <a:t>④ </a:t>
            </a:r>
            <a:r>
              <a:rPr lang="ko-KR" altLang="en-US" sz="1050" b="1" dirty="0" err="1" smtClean="0"/>
              <a:t>조동</a:t>
            </a:r>
            <a:r>
              <a:rPr lang="en-US" altLang="ko-KR" sz="1050" b="1" dirty="0" smtClean="0"/>
              <a:t>,</a:t>
            </a:r>
            <a:r>
              <a:rPr lang="ko-KR" altLang="en-US" sz="1050" b="1" dirty="0" smtClean="0"/>
              <a:t> 미동 조절나사 </a:t>
            </a:r>
            <a:r>
              <a:rPr lang="ko-KR" altLang="en-US" sz="1050" dirty="0" err="1" smtClean="0"/>
              <a:t>를</a:t>
            </a:r>
            <a:r>
              <a:rPr lang="ko-KR" altLang="en-US" sz="1050" dirty="0" smtClean="0"/>
              <a:t> 사용하여 초점을 맞춘다</a:t>
            </a:r>
            <a:r>
              <a:rPr lang="en-US" altLang="ko-KR" sz="1050" dirty="0" smtClean="0"/>
              <a:t>.</a:t>
            </a:r>
          </a:p>
          <a:p>
            <a:pPr marL="228600" indent="-228600"/>
            <a:endParaRPr lang="en-US" altLang="ko-KR" sz="800" dirty="0" smtClean="0"/>
          </a:p>
          <a:p>
            <a:pPr marL="228600" indent="-228600"/>
            <a:r>
              <a:rPr lang="ko-KR" altLang="en-US" sz="1050" dirty="0" smtClean="0"/>
              <a:t>측정프로그램을 이용하여 </a:t>
            </a:r>
            <a:r>
              <a:rPr lang="ko-KR" altLang="en-US" sz="1050" dirty="0" err="1" smtClean="0"/>
              <a:t>사진캡쳐</a:t>
            </a:r>
            <a:r>
              <a:rPr lang="ko-KR" altLang="en-US" sz="1050" dirty="0" smtClean="0"/>
              <a:t> 및 측정 작업을 한다</a:t>
            </a:r>
            <a:r>
              <a:rPr lang="en-US" altLang="ko-KR" sz="1050" dirty="0" smtClean="0"/>
              <a:t>.</a:t>
            </a:r>
          </a:p>
          <a:p>
            <a:pPr marL="228600" indent="-228600"/>
            <a:endParaRPr lang="en-US" altLang="ko-KR" sz="800" dirty="0" smtClean="0"/>
          </a:p>
          <a:p>
            <a:endParaRPr lang="en-US" altLang="ko-KR" sz="1000" dirty="0" smtClean="0"/>
          </a:p>
          <a:p>
            <a:r>
              <a:rPr lang="ko-KR" altLang="en-US" sz="1000" dirty="0" smtClean="0"/>
              <a:t>편광 관찰이 필요한 경우 </a:t>
            </a:r>
            <a:r>
              <a:rPr lang="ko-KR" altLang="en-US" sz="1000" b="1" dirty="0" smtClean="0"/>
              <a:t>⑥ </a:t>
            </a:r>
            <a:r>
              <a:rPr lang="en-US" altLang="ko-KR" sz="1000" b="1" dirty="0" smtClean="0"/>
              <a:t>S-ANR Filter </a:t>
            </a:r>
            <a:r>
              <a:rPr lang="en-US" altLang="ko-KR" sz="1000" dirty="0" smtClean="0"/>
              <a:t>,</a:t>
            </a:r>
            <a:r>
              <a:rPr lang="en-US" altLang="ko-KR" sz="1000" b="1" dirty="0" smtClean="0"/>
              <a:t> PO Filter</a:t>
            </a:r>
            <a:r>
              <a:rPr lang="ko-KR" altLang="en-US" sz="1000" dirty="0" smtClean="0"/>
              <a:t>를 각각 </a:t>
            </a:r>
            <a:r>
              <a:rPr lang="ko-KR" altLang="en-US" sz="1000" dirty="0" err="1" smtClean="0"/>
              <a:t>홀더에</a:t>
            </a:r>
            <a:r>
              <a:rPr lang="ko-KR" altLang="en-US" sz="1000" dirty="0" smtClean="0"/>
              <a:t> 넣고 사용한다</a:t>
            </a:r>
            <a:r>
              <a:rPr lang="en-US" altLang="ko-KR" sz="1000" dirty="0" smtClean="0"/>
              <a:t>.</a:t>
            </a:r>
          </a:p>
          <a:p>
            <a:r>
              <a:rPr lang="en-US" altLang="ko-KR" sz="1000" dirty="0" smtClean="0"/>
              <a:t>(S-ANR Filter</a:t>
            </a:r>
            <a:r>
              <a:rPr lang="ko-KR" altLang="en-US" sz="1000" dirty="0" smtClean="0"/>
              <a:t>에 있는 볼륨 회전시켜 필터 적용 단계를 조정한다</a:t>
            </a:r>
            <a:r>
              <a:rPr lang="en-US" altLang="ko-KR" sz="1000" dirty="0" smtClean="0"/>
              <a:t>.)</a:t>
            </a:r>
            <a:endParaRPr lang="ko-KR" altLang="en-US" sz="1000" dirty="0" smtClean="0"/>
          </a:p>
          <a:p>
            <a:pPr marL="228600" indent="-228600"/>
            <a:endParaRPr lang="en-US" altLang="ko-KR" sz="800" dirty="0" smtClean="0"/>
          </a:p>
          <a:p>
            <a:r>
              <a:rPr lang="en-US" altLang="ko-KR" sz="1000" dirty="0" smtClean="0"/>
              <a:t>DIC </a:t>
            </a:r>
            <a:r>
              <a:rPr lang="ko-KR" altLang="en-US" sz="1000" dirty="0" smtClean="0"/>
              <a:t>관찰이 필요한 경우 </a:t>
            </a:r>
            <a:r>
              <a:rPr lang="ko-KR" altLang="en-US" sz="1000" b="1" dirty="0" smtClean="0"/>
              <a:t>⑥ </a:t>
            </a:r>
            <a:r>
              <a:rPr lang="en-US" altLang="ko-KR" sz="1000" b="1" dirty="0" smtClean="0"/>
              <a:t>S-ANR Filter </a:t>
            </a:r>
            <a:r>
              <a:rPr lang="en-US" altLang="ko-KR" sz="1000" dirty="0" smtClean="0"/>
              <a:t>,</a:t>
            </a:r>
            <a:r>
              <a:rPr lang="en-US" altLang="ko-KR" sz="1000" b="1" dirty="0" smtClean="0"/>
              <a:t> PO Filter , </a:t>
            </a:r>
            <a:r>
              <a:rPr lang="ko-KR" altLang="en-US" sz="1000" b="1" dirty="0" smtClean="0"/>
              <a:t>⑦ </a:t>
            </a:r>
            <a:r>
              <a:rPr lang="en-US" altLang="ko-KR" sz="1000" b="1" dirty="0" smtClean="0"/>
              <a:t>DIC Filter </a:t>
            </a:r>
            <a:r>
              <a:rPr lang="ko-KR" altLang="en-US" sz="1000" dirty="0" smtClean="0"/>
              <a:t>를 각각 </a:t>
            </a:r>
            <a:r>
              <a:rPr lang="ko-KR" altLang="en-US" sz="1000" dirty="0" err="1" smtClean="0"/>
              <a:t>홀더에</a:t>
            </a:r>
            <a:r>
              <a:rPr lang="ko-KR" altLang="en-US" sz="1000" dirty="0" smtClean="0"/>
              <a:t> 넣고 사용한다</a:t>
            </a:r>
            <a:r>
              <a:rPr lang="en-US" altLang="ko-KR" sz="1000" dirty="0" smtClean="0"/>
              <a:t>.</a:t>
            </a:r>
          </a:p>
          <a:p>
            <a:r>
              <a:rPr lang="en-US" altLang="ko-KR" sz="1000" dirty="0" smtClean="0"/>
              <a:t>(DIC Filter</a:t>
            </a:r>
            <a:r>
              <a:rPr lang="ko-KR" altLang="en-US" sz="1000" dirty="0" smtClean="0"/>
              <a:t>에 있는 레버를 회전시켜 필터적용단계를 조정한다</a:t>
            </a:r>
            <a:r>
              <a:rPr lang="en-US" altLang="ko-KR" sz="1000" dirty="0" smtClean="0"/>
              <a:t>.)</a:t>
            </a:r>
          </a:p>
          <a:p>
            <a:pPr marL="228600" indent="-228600"/>
            <a:endParaRPr lang="en-US" altLang="ko-KR" sz="800" dirty="0" smtClean="0"/>
          </a:p>
          <a:p>
            <a:pPr marL="228600" indent="-228600"/>
            <a:endParaRPr lang="en-US" altLang="ko-KR" sz="800" dirty="0" smtClean="0"/>
          </a:p>
          <a:p>
            <a:pPr marL="228600" indent="-228600"/>
            <a:r>
              <a:rPr lang="ko-KR" altLang="en-US" sz="1000" dirty="0" smtClean="0"/>
              <a:t>눈으로 관찰이 필요한 경우 </a:t>
            </a:r>
            <a:r>
              <a:rPr lang="ko-KR" altLang="en-US" sz="1000" b="1" dirty="0" smtClean="0"/>
              <a:t>⑧ 접안렌즈</a:t>
            </a:r>
            <a:r>
              <a:rPr lang="ko-KR" altLang="en-US" sz="1000" dirty="0" smtClean="0"/>
              <a:t>를 좌우로 움직여 사용자의 미간 넓이에 맞춘다</a:t>
            </a:r>
            <a:r>
              <a:rPr lang="en-US" altLang="ko-KR" sz="1000" dirty="0" smtClean="0"/>
              <a:t>.</a:t>
            </a:r>
          </a:p>
          <a:p>
            <a:r>
              <a:rPr lang="ko-KR" altLang="en-US" sz="1000" dirty="0" smtClean="0"/>
              <a:t>접안렌즈의 부분을 조절해서 사용자의 눈에 맞춘다</a:t>
            </a:r>
            <a:r>
              <a:rPr lang="en-US" altLang="ko-KR" sz="1000" dirty="0" smtClean="0"/>
              <a:t>. (</a:t>
            </a:r>
            <a:r>
              <a:rPr lang="ko-KR" altLang="en-US" sz="1000" dirty="0" smtClean="0"/>
              <a:t>위 두 사항은 사용자 개인차가 발생할 수 있음</a:t>
            </a:r>
            <a:r>
              <a:rPr lang="en-US" altLang="ko-KR" sz="1000" dirty="0" smtClean="0"/>
              <a:t>)</a:t>
            </a:r>
            <a:endParaRPr lang="ko-KR" altLang="en-US" sz="1000" dirty="0" smtClean="0"/>
          </a:p>
          <a:p>
            <a:endParaRPr lang="en-US" altLang="ko-KR" sz="1050" dirty="0" smtClean="0"/>
          </a:p>
          <a:p>
            <a:endParaRPr lang="en-US" altLang="ko-KR" sz="1050" dirty="0" smtClean="0"/>
          </a:p>
          <a:p>
            <a:endParaRPr lang="en-US" altLang="ko-KR" sz="1050" dirty="0" smtClean="0"/>
          </a:p>
          <a:p>
            <a:endParaRPr lang="en-US" altLang="ko-KR" sz="1050" dirty="0" smtClean="0"/>
          </a:p>
          <a:p>
            <a:endParaRPr lang="en-US" altLang="ko-KR" sz="1050" dirty="0" smtClean="0"/>
          </a:p>
          <a:p>
            <a:endParaRPr lang="en-US" altLang="ko-KR" sz="1050" dirty="0" smtClean="0"/>
          </a:p>
          <a:p>
            <a:endParaRPr lang="en-US" altLang="ko-KR" sz="1050" dirty="0" smtClean="0"/>
          </a:p>
          <a:p>
            <a:endParaRPr lang="en-US" altLang="ko-KR" sz="1050" dirty="0" smtClean="0"/>
          </a:p>
          <a:p>
            <a:endParaRPr lang="en-US" altLang="ko-KR" sz="1050" dirty="0" smtClean="0"/>
          </a:p>
          <a:p>
            <a:r>
              <a:rPr lang="en-US" altLang="ko-KR" sz="1050" dirty="0" smtClean="0"/>
              <a:t>.</a:t>
            </a:r>
          </a:p>
          <a:p>
            <a:endParaRPr lang="en-US" altLang="ko-KR" sz="1050" dirty="0"/>
          </a:p>
          <a:p>
            <a:endParaRPr lang="ko-KR" altLang="en-US" sz="1050" dirty="0"/>
          </a:p>
        </p:txBody>
      </p:sp>
      <p:sp>
        <p:nvSpPr>
          <p:cNvPr id="27" name="TextBox 26"/>
          <p:cNvSpPr txBox="1"/>
          <p:nvPr/>
        </p:nvSpPr>
        <p:spPr>
          <a:xfrm>
            <a:off x="1011091" y="1428736"/>
            <a:ext cx="76493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 smtClean="0"/>
              <a:t>금속 현미경 </a:t>
            </a:r>
            <a:r>
              <a:rPr lang="en-US" altLang="ko-KR" sz="2000" b="1" dirty="0" smtClean="0"/>
              <a:t>YB-DIC-SMS1815 </a:t>
            </a:r>
            <a:r>
              <a:rPr lang="ko-KR" altLang="en-US" sz="2000" b="1" dirty="0" smtClean="0"/>
              <a:t>사용설명서</a:t>
            </a:r>
            <a:endParaRPr lang="ko-KR" altLang="en-US" sz="2000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영진기기 PPT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영진기기 PPT 테마</Template>
  <TotalTime>668</TotalTime>
  <Words>273</Words>
  <Application>Microsoft Office PowerPoint</Application>
  <PresentationFormat>화면 슬라이드 쇼(4:3)</PresentationFormat>
  <Paragraphs>61</Paragraphs>
  <Slides>3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2</vt:i4>
      </vt:variant>
      <vt:variant>
        <vt:lpstr>슬라이드 제목</vt:lpstr>
      </vt:variant>
      <vt:variant>
        <vt:i4>3</vt:i4>
      </vt:variant>
    </vt:vector>
  </HeadingPairs>
  <TitlesOfParts>
    <vt:vector size="5" baseType="lpstr">
      <vt:lpstr>영진기기 PPT 테마</vt:lpstr>
      <vt:lpstr>디자인 사용자 지정</vt:lpstr>
      <vt:lpstr>슬라이드 1</vt:lpstr>
      <vt:lpstr>슬라이드 2</vt:lpstr>
      <vt:lpstr>슬라이드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LSW</dc:creator>
  <cp:lastModifiedBy>Windows 사용자</cp:lastModifiedBy>
  <cp:revision>68</cp:revision>
  <dcterms:created xsi:type="dcterms:W3CDTF">2014-06-16T01:55:44Z</dcterms:created>
  <dcterms:modified xsi:type="dcterms:W3CDTF">2019-06-13T02:15:55Z</dcterms:modified>
</cp:coreProperties>
</file>