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4"/>
  </p:notesMasterIdLst>
  <p:sldIdLst>
    <p:sldId id="284" r:id="rId2"/>
    <p:sldId id="286" r:id="rId3"/>
  </p:sldIdLst>
  <p:sldSz cx="9906000" cy="6858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345" autoAdjust="0"/>
    <p:restoredTop sz="94660"/>
  </p:normalViewPr>
  <p:slideViewPr>
    <p:cSldViewPr>
      <p:cViewPr varScale="1">
        <p:scale>
          <a:sx n="109" d="100"/>
          <a:sy n="109" d="100"/>
        </p:scale>
        <p:origin x="-1686" y="-9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18468" cy="493941"/>
          </a:xfrm>
          <a:prstGeom prst="rect">
            <a:avLst/>
          </a:prstGeom>
        </p:spPr>
        <p:txBody>
          <a:bodyPr vert="horz" lIns="89753" tIns="44877" rIns="89753" bIns="4487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742" y="2"/>
            <a:ext cx="2918468" cy="493941"/>
          </a:xfrm>
          <a:prstGeom prst="rect">
            <a:avLst/>
          </a:prstGeom>
        </p:spPr>
        <p:txBody>
          <a:bodyPr vert="horz" lIns="89753" tIns="44877" rIns="89753" bIns="44877" rtlCol="0"/>
          <a:lstStyle>
            <a:lvl1pPr algn="r">
              <a:defRPr sz="1200"/>
            </a:lvl1pPr>
          </a:lstStyle>
          <a:p>
            <a:fld id="{59210307-416F-460B-8631-A51F5F1600AF}" type="datetimeFigureOut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98500" y="741363"/>
            <a:ext cx="5338763" cy="3697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53" tIns="44877" rIns="89753" bIns="4487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734" y="4686189"/>
            <a:ext cx="5388300" cy="4440779"/>
          </a:xfrm>
          <a:prstGeom prst="rect">
            <a:avLst/>
          </a:prstGeom>
        </p:spPr>
        <p:txBody>
          <a:bodyPr vert="horz" lIns="89753" tIns="44877" rIns="89753" bIns="4487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0811"/>
            <a:ext cx="2918468" cy="493941"/>
          </a:xfrm>
          <a:prstGeom prst="rect">
            <a:avLst/>
          </a:prstGeom>
        </p:spPr>
        <p:txBody>
          <a:bodyPr vert="horz" lIns="89753" tIns="44877" rIns="89753" bIns="4487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742" y="9370811"/>
            <a:ext cx="2918468" cy="493941"/>
          </a:xfrm>
          <a:prstGeom prst="rect">
            <a:avLst/>
          </a:prstGeom>
        </p:spPr>
        <p:txBody>
          <a:bodyPr vert="horz" lIns="89753" tIns="44877" rIns="89753" bIns="44877" rtlCol="0" anchor="b"/>
          <a:lstStyle>
            <a:lvl1pPr algn="r">
              <a:defRPr sz="1200"/>
            </a:lvl1pPr>
          </a:lstStyle>
          <a:p>
            <a:fld id="{071DB75F-E7D9-4987-9440-E882C3AF43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DB75F-E7D9-4987-9440-E882C3AF431D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DB75F-E7D9-4987-9440-E882C3AF431D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64313" y="7"/>
            <a:ext cx="8977375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73877" y="2143116"/>
            <a:ext cx="8280855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51268" y="3786190"/>
            <a:ext cx="8126073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4D365-1F4E-4952-99E4-59A3C849F09A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30953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CE09-212E-4E9F-8DD9-06A583E19205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8765" y="285728"/>
            <a:ext cx="92677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10"/>
            <a:ext cx="49451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04" y="3071810"/>
            <a:ext cx="8358246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04" y="4500570"/>
            <a:ext cx="8358246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541704" y="4429132"/>
            <a:ext cx="8358246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A0D2EA45-E18E-441C-BB27-4494F100D5BF}" type="datetime1">
              <a:rPr lang="ko-KR" altLang="en-US" smtClean="0"/>
              <a:pPr/>
              <a:t>2018-05-11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906035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851264" y="1643050"/>
            <a:ext cx="4101736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5107782" y="1643050"/>
            <a:ext cx="4101084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A9059-56CA-4B35-9013-B19E7ACC79FE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959E-CFB3-406A-B19A-31CB6983579D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41709" y="1500174"/>
            <a:ext cx="4333906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41708" y="5429264"/>
            <a:ext cx="43388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5110010" y="1500174"/>
            <a:ext cx="4333906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5107783" y="5429264"/>
            <a:ext cx="4333905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5"/>
            <a:ext cx="30953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9598241" y="5"/>
            <a:ext cx="30953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64313" y="7"/>
            <a:ext cx="8977375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03" y="428604"/>
            <a:ext cx="8868997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AD8D-2AEC-4F9C-A53B-236B8C3F4A34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C83B6-08B2-4090-9ED1-08C99A1AD568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309530" y="263808"/>
            <a:ext cx="959647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41704" y="285728"/>
            <a:ext cx="8822593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41704" y="1006231"/>
            <a:ext cx="2399126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DA8A-2B8C-4A59-B78A-457A5A9E5A32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3018237" y="1000108"/>
            <a:ext cx="6346031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5"/>
            <a:ext cx="30953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906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03" y="3571876"/>
            <a:ext cx="3559994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41703" y="4714884"/>
            <a:ext cx="3559994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E1DE5-918E-479F-9E3A-C743BD125CC5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572272"/>
            <a:ext cx="3136900" cy="297750"/>
          </a:xfrm>
        </p:spPr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333871" y="1071546"/>
            <a:ext cx="4566079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1500176"/>
            <a:ext cx="89154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663CA-9F66-4ECD-B775-22520484EED9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93617" y="1428736"/>
            <a:ext cx="8899984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8280820" y="-15949"/>
            <a:ext cx="162518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280820" y="285728"/>
            <a:ext cx="1315650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571481"/>
            <a:ext cx="7708129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F0-938C-480B-8C56-2FF3BEB25C28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906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906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38383" y="274638"/>
            <a:ext cx="9258088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572272"/>
            <a:ext cx="23114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F31E4C0-FB1B-4E22-BBE6-5A7B2A580F54}" type="datetime1">
              <a:rPr lang="ko-KR" altLang="en-US" smtClean="0"/>
              <a:pPr/>
              <a:t>2018-05-11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572272"/>
            <a:ext cx="31369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r>
              <a:rPr lang="en-US" altLang="ko-KR" smtClean="0"/>
              <a:t>YOUNGJIN INSTRUMENT CO.,LTD.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572272"/>
            <a:ext cx="23114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3D45242-43D4-4306-B2E0-7CE7585E3D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 cstate="print"/>
          <a:srcRect l="21933" t="4713" r="75200" b="3961"/>
          <a:stretch>
            <a:fillRect/>
          </a:stretch>
        </p:blipFill>
        <p:spPr bwMode="auto">
          <a:xfrm>
            <a:off x="-62" y="945891"/>
            <a:ext cx="194534" cy="53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3" cstate="print"/>
          <a:srcRect l="21933" t="4713" r="75200" b="3961"/>
          <a:stretch>
            <a:fillRect/>
          </a:stretch>
        </p:blipFill>
        <p:spPr bwMode="auto">
          <a:xfrm>
            <a:off x="9714059" y="945892"/>
            <a:ext cx="194534" cy="53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0" y="395953"/>
            <a:ext cx="9906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b="1" dirty="0" smtClean="0">
                <a:latin typeface="Arial Black" pitchFamily="34" charset="0"/>
                <a:ea typeface="HY수평선B" pitchFamily="18" charset="-127"/>
              </a:rPr>
              <a:t> </a:t>
            </a:r>
            <a:r>
              <a:rPr lang="en-US" altLang="ko-KR" sz="3000" b="1" dirty="0" smtClean="0">
                <a:latin typeface="Berlin Sans FB Demi" pitchFamily="34" charset="0"/>
                <a:ea typeface="HY수평선B" pitchFamily="18" charset="-127"/>
              </a:rPr>
              <a:t>NANO Finisher</a:t>
            </a:r>
            <a:endParaRPr lang="ko-KR" altLang="en-US" sz="3000" b="1" dirty="0">
              <a:latin typeface="Berlin Sans FB Demi" pitchFamily="34" charset="0"/>
              <a:ea typeface="HY수평선B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321152" y="4533984"/>
            <a:ext cx="2952328" cy="2026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altLang="ko-KR" sz="1100" b="1" dirty="0" smtClean="0"/>
              <a:t> * Specifications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altLang="ko-KR" sz="1100" b="1" dirty="0" smtClean="0"/>
              <a:t>- Head Speed : 0 ~ 150 RPM.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altLang="ko-KR" sz="1100" b="1" dirty="0" smtClean="0"/>
              <a:t>- Sample Size : 1 ½” / 32mm x 3EA.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altLang="ko-KR" sz="1100" b="1" dirty="0" smtClean="0"/>
              <a:t>- Motor : BLDC / 80W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altLang="ko-KR" sz="1100" b="1" dirty="0" smtClean="0"/>
              <a:t>- Voltage : 220V / 60HZ / 2A.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altLang="ko-KR" sz="1100" b="1" dirty="0" smtClean="0"/>
              <a:t>- Dimensions : 300 x 200 x 420mm.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altLang="ko-KR" sz="1100" b="1" dirty="0" smtClean="0"/>
              <a:t>- Polishing Chamber : 5.5” x 3EA </a:t>
            </a:r>
          </a:p>
          <a:p>
            <a:pPr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altLang="ko-KR" sz="1100" b="1" dirty="0" smtClean="0"/>
              <a:t> Pressure Type : Individual Force. </a:t>
            </a:r>
          </a:p>
          <a:p>
            <a:pPr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altLang="ko-KR" sz="1100" b="1" dirty="0" smtClean="0"/>
              <a:t> Weight : 20kg.</a:t>
            </a:r>
            <a:endParaRPr lang="ko-KR" altLang="en-US" sz="11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60512" y="1911489"/>
            <a:ext cx="5616624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1. NANO FINISHER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사용시 장점</a:t>
            </a:r>
            <a:endParaRPr lang="en-US" altLang="ko-KR" sz="1100" b="1" dirty="0" smtClean="0">
              <a:latin typeface="Georgia" pitchFamily="18" charset="0"/>
              <a:ea typeface="휴먼명조" pitchFamily="2" charset="-127"/>
            </a:endParaRP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1). Time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설정이 가능하여 장시간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Polishing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작업에도 담당자가 현장에서 </a:t>
            </a:r>
            <a:endParaRPr lang="en-US" altLang="ko-KR" sz="1100" b="1" dirty="0" smtClean="0">
              <a:latin typeface="Georgia" pitchFamily="18" charset="0"/>
              <a:ea typeface="휴먼명조" pitchFamily="2" charset="-127"/>
            </a:endParaRP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    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기다릴 필요가 없음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2). Polishing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작업 초기에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Slurry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를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전용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Chamber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에 충분히 보충하기 때문에 </a:t>
            </a:r>
            <a:endParaRPr lang="en-US" altLang="ko-KR" sz="1100" b="1" dirty="0" smtClean="0">
              <a:latin typeface="Georgia" pitchFamily="18" charset="0"/>
              <a:ea typeface="휴먼명조" pitchFamily="2" charset="-127"/>
            </a:endParaRP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    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장시간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Polishing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작업에도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Polishing Slurry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를 추가 보충하지 않아도 됨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 </a:t>
            </a:r>
            <a:endParaRPr lang="en-US" altLang="ko-KR" sz="1100" b="1" dirty="0" smtClean="0">
              <a:latin typeface="Georgia" pitchFamily="18" charset="0"/>
              <a:ea typeface="휴먼명조" pitchFamily="2" charset="-127"/>
            </a:endParaRP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3). low-speed Polishing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적용으로 밀리기 쉬운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Ni, Tin, Au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등의 연질금속에 </a:t>
            </a:r>
            <a:endParaRPr lang="en-US" altLang="ko-KR" sz="1100" b="1" dirty="0" smtClean="0">
              <a:latin typeface="Georgia" pitchFamily="18" charset="0"/>
              <a:ea typeface="휴먼명조" pitchFamily="2" charset="-127"/>
            </a:endParaRP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     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대한 미세 도금 층이나  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Fine Pattern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관찰 시 용이함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</a:t>
            </a: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4). 1 ~ 3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단계의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Polishing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작업 시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Chamber Type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으로 다음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Polishing </a:t>
            </a: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     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단계로의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교체가 용이하여 편의성을 극대화 함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5).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장비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Size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가 작아 작은 공간에서의 독립적인 사용이 가능함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endParaRPr lang="en-US" altLang="ko-KR" sz="1100" b="1" dirty="0" smtClean="0">
              <a:latin typeface="Georgia" pitchFamily="18" charset="0"/>
              <a:ea typeface="휴먼명조" pitchFamily="2" charset="-127"/>
            </a:endParaRP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2. Polishing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단계 구분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1) 1 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단계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(FINE-DT ~ DO) : Paper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작업간 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Rough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한 밀린 구간 제거 시 사용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2) 2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 단계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( FINE-DQ) : 1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단계에서 미흡한 미세 밀린 구간 제거 시 사용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3) 3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단계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(FINE-SO ~ SF) :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마지막 단계로 미세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scratch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제거나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,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 서로 다른 </a:t>
            </a:r>
            <a:endParaRPr lang="en-US" altLang="ko-KR" sz="1100" b="1" dirty="0" smtClean="0">
              <a:latin typeface="Georgia" pitchFamily="18" charset="0"/>
              <a:ea typeface="휴먼명조" pitchFamily="2" charset="-127"/>
            </a:endParaRP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                                                      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물질간 경계 확인 시 사용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</a:p>
          <a:p>
            <a:pPr marL="342900" indent="-342900">
              <a:spcBef>
                <a:spcPts val="400"/>
              </a:spcBef>
              <a:spcAft>
                <a:spcPts val="400"/>
              </a:spcAft>
            </a:pP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단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,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각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1 ~ 3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단계는 사용자가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원하는 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Quality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에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 </a:t>
            </a:r>
            <a:r>
              <a:rPr lang="ko-KR" altLang="en-US" sz="1100" b="1" dirty="0" smtClean="0">
                <a:latin typeface="Georgia" pitchFamily="18" charset="0"/>
                <a:ea typeface="휴먼명조" pitchFamily="2" charset="-127"/>
              </a:rPr>
              <a:t>따라 설정 가능함</a:t>
            </a:r>
            <a:r>
              <a:rPr lang="en-US" altLang="ko-KR" sz="1100" b="1" dirty="0" smtClean="0">
                <a:latin typeface="Georgia" pitchFamily="18" charset="0"/>
                <a:ea typeface="휴먼명조" pitchFamily="2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8504" y="928474"/>
            <a:ext cx="892899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u="sng" dirty="0" smtClean="0"/>
              <a:t>NANO Finisher</a:t>
            </a:r>
            <a:r>
              <a:rPr lang="en-US" altLang="ko-KR" sz="1400" b="1" dirty="0" smtClean="0"/>
              <a:t> is a low-speed grinding machine for thin, IMC layer and the plating layer of less than 1um, such as observation, Au, Tin(</a:t>
            </a:r>
            <a:r>
              <a:rPr lang="en-US" altLang="ko-KR" sz="1400" b="1" dirty="0" err="1" smtClean="0"/>
              <a:t>Sn</a:t>
            </a:r>
            <a:r>
              <a:rPr lang="en-US" altLang="ko-KR" sz="1400" b="1" dirty="0" smtClean="0"/>
              <a:t>), Ni.</a:t>
            </a:r>
          </a:p>
          <a:p>
            <a:r>
              <a:rPr lang="en-US" altLang="ko-KR" sz="1400" b="1" dirty="0" smtClean="0"/>
              <a:t>The NANO Finisher system enables sample preparation of materials for evaluation such as microscope (optics, SEM, TEM, FIB, etc.) cross-section inspection.</a:t>
            </a:r>
            <a:endParaRPr lang="ko-KR" altLang="en-US" sz="1400" b="1" dirty="0" smtClean="0"/>
          </a:p>
          <a:p>
            <a:endParaRPr lang="ko-KR" altLang="en-US" sz="1400" dirty="0"/>
          </a:p>
        </p:txBody>
      </p:sp>
      <p:pic>
        <p:nvPicPr>
          <p:cNvPr id="1026" name="Picture 2" descr="C:\Users\영진기기\Desktop\오토헤드사진\KakaoTalk_20180509_164909610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92860" y="2143116"/>
            <a:ext cx="3081888" cy="2311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 cstate="print"/>
          <a:srcRect l="21933" t="4713" r="75200" b="3961"/>
          <a:stretch>
            <a:fillRect/>
          </a:stretch>
        </p:blipFill>
        <p:spPr bwMode="auto">
          <a:xfrm>
            <a:off x="-62" y="945891"/>
            <a:ext cx="194534" cy="53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3" cstate="print"/>
          <a:srcRect l="21933" t="4713" r="75200" b="3961"/>
          <a:stretch>
            <a:fillRect/>
          </a:stretch>
        </p:blipFill>
        <p:spPr bwMode="auto">
          <a:xfrm>
            <a:off x="9714059" y="945892"/>
            <a:ext cx="194534" cy="53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0" y="260648"/>
            <a:ext cx="990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mtClean="0">
                <a:latin typeface="Arial Black" pitchFamily="34" charset="0"/>
                <a:ea typeface="HY수평선B" pitchFamily="18" charset="-127"/>
              </a:rPr>
              <a:t> </a:t>
            </a:r>
            <a:r>
              <a:rPr lang="en-US" altLang="ko-KR" sz="4000" b="1" smtClean="0">
                <a:latin typeface="Berlin Sans FB Demi" pitchFamily="34" charset="0"/>
                <a:ea typeface="HY수평선B" pitchFamily="18" charset="-127"/>
              </a:rPr>
              <a:t>Fine Microsection Data</a:t>
            </a:r>
            <a:endParaRPr lang="ko-KR" altLang="en-US" sz="4000" b="1" dirty="0">
              <a:latin typeface="Berlin Sans FB Demi" pitchFamily="34" charset="0"/>
              <a:ea typeface="HY수평선B" pitchFamily="18" charset="-127"/>
            </a:endParaRPr>
          </a:p>
        </p:txBody>
      </p:sp>
      <p:grpSp>
        <p:nvGrpSpPr>
          <p:cNvPr id="2" name="그룹 12"/>
          <p:cNvGrpSpPr/>
          <p:nvPr/>
        </p:nvGrpSpPr>
        <p:grpSpPr>
          <a:xfrm>
            <a:off x="6749008" y="5061942"/>
            <a:ext cx="2316258" cy="1031051"/>
            <a:chOff x="6825208" y="5157192"/>
            <a:chExt cx="2316258" cy="1031051"/>
          </a:xfrm>
        </p:grpSpPr>
        <p:sp>
          <p:nvSpPr>
            <p:cNvPr id="16" name="TextBox 15"/>
            <p:cNvSpPr txBox="1"/>
            <p:nvPr/>
          </p:nvSpPr>
          <p:spPr>
            <a:xfrm>
              <a:off x="6825208" y="5157192"/>
              <a:ext cx="2316258" cy="10310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latin typeface="Arial" pitchFamily="34" charset="0"/>
                  <a:cs typeface="Arial" pitchFamily="34" charset="0"/>
                </a:rPr>
                <a:t>    ㈜ 영 진 기 기</a:t>
              </a:r>
              <a:endParaRPr lang="en-US" altLang="ko-KR" sz="1400" b="1" dirty="0" smtClean="0"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n-US" altLang="ko-KR" sz="800" b="1" dirty="0" smtClean="0">
                <a:latin typeface="Arial" pitchFamily="34" charset="0"/>
                <a:cs typeface="Arial" pitchFamily="34" charset="0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ko-KR" sz="800" b="1" dirty="0" smtClean="0">
                  <a:latin typeface="Arial" pitchFamily="34" charset="0"/>
                  <a:cs typeface="Arial" pitchFamily="34" charset="0"/>
                </a:rPr>
                <a:t>Tel : 032)624-4660      Fax : 032)624-4662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ko-KR" sz="800" b="1" dirty="0" smtClean="0">
                  <a:latin typeface="Arial" pitchFamily="34" charset="0"/>
                  <a:cs typeface="Arial" pitchFamily="34" charset="0"/>
                </a:rPr>
                <a:t>Homepage : www.microsection.co.kr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ko-KR" sz="800" b="1" dirty="0" smtClean="0">
                  <a:latin typeface="Arial" pitchFamily="34" charset="0"/>
                  <a:cs typeface="Arial" pitchFamily="34" charset="0"/>
                </a:rPr>
                <a:t>E-mail : youngjin@microsection.co.kr </a:t>
              </a:r>
              <a:r>
                <a:rPr lang="en-US" altLang="ko-KR" sz="1000" b="1" dirty="0" smtClean="0">
                  <a:latin typeface="Arial" pitchFamily="34" charset="0"/>
                  <a:cs typeface="Arial" pitchFamily="34" charset="0"/>
                </a:rPr>
                <a:t>    </a:t>
              </a:r>
              <a:endParaRPr lang="ko-KR" altLang="en-US" sz="1000" b="1" dirty="0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5" name="그림 14" descr="영진기기 마크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57256" y="5196762"/>
              <a:ext cx="169687" cy="243169"/>
            </a:xfrm>
            <a:prstGeom prst="rect">
              <a:avLst/>
            </a:prstGeom>
          </p:spPr>
        </p:pic>
      </p:grpSp>
      <p:pic>
        <p:nvPicPr>
          <p:cNvPr id="17" name="그림 16" descr="1000X Etching DIC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68824" y="900011"/>
            <a:ext cx="2400000" cy="180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0" name="그림 19" descr="PCB Fine 1000X - 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20664" y="891302"/>
            <a:ext cx="2400000" cy="180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1" name="그림 20" descr="silica 500x BF D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68824" y="2780928"/>
            <a:ext cx="2400000" cy="180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6" name="그림 25" descr="500X Etching DIC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68824" y="4653136"/>
            <a:ext cx="2400000" cy="185348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8" name="내용 개체 틀 3" descr="IMC Layer 100X - 1000X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80376" y="2785600"/>
            <a:ext cx="2397224" cy="179871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81192" y="900011"/>
            <a:ext cx="2397692" cy="1800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8" name="그림 27" descr="silica 500x BF DIC.jpg"/>
          <p:cNvPicPr>
            <a:picLocks noChangeAspect="1"/>
          </p:cNvPicPr>
          <p:nvPr/>
        </p:nvPicPr>
        <p:blipFill>
          <a:blip r:embed="rId11" cstate="print"/>
          <a:srcRect l="36129" t="15287" r="23528" b="30933"/>
          <a:stretch>
            <a:fillRect/>
          </a:stretch>
        </p:blipFill>
        <p:spPr>
          <a:xfrm>
            <a:off x="3822962" y="2778592"/>
            <a:ext cx="2412000" cy="180253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0" name="그림 29" descr="Au Patten 500X.jpg"/>
          <p:cNvPicPr>
            <a:picLocks noChangeAspect="1"/>
          </p:cNvPicPr>
          <p:nvPr/>
        </p:nvPicPr>
        <p:blipFill>
          <a:blip r:embed="rId12" cstate="print"/>
          <a:srcRect l="12712" t="17944" r="26271" b="19909"/>
          <a:stretch>
            <a:fillRect/>
          </a:stretch>
        </p:blipFill>
        <p:spPr>
          <a:xfrm>
            <a:off x="3820625" y="4653136"/>
            <a:ext cx="2412000" cy="18425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2" name="그림 31" descr="silica 500x BF DIC.jpg"/>
          <p:cNvPicPr>
            <a:picLocks noChangeAspect="1"/>
          </p:cNvPicPr>
          <p:nvPr/>
        </p:nvPicPr>
        <p:blipFill>
          <a:blip r:embed="rId13" cstate="print"/>
          <a:srcRect l="47482" t="33333" r="48201" b="58975"/>
          <a:stretch>
            <a:fillRect/>
          </a:stretch>
        </p:blipFill>
        <p:spPr>
          <a:xfrm>
            <a:off x="4342100" y="3212976"/>
            <a:ext cx="432049" cy="432049"/>
          </a:xfrm>
          <a:prstGeom prst="rect">
            <a:avLst/>
          </a:prstGeom>
          <a:ln w="19050">
            <a:noFill/>
          </a:ln>
        </p:spPr>
      </p:pic>
      <p:pic>
        <p:nvPicPr>
          <p:cNvPr id="36" name="그림 35" descr="PCB Fine 1000X - 1.jpg"/>
          <p:cNvPicPr>
            <a:picLocks noChangeAspect="1"/>
          </p:cNvPicPr>
          <p:nvPr/>
        </p:nvPicPr>
        <p:blipFill>
          <a:blip r:embed="rId14" cstate="print"/>
          <a:srcRect l="89583" t="88501" b="3125"/>
          <a:stretch>
            <a:fillRect/>
          </a:stretch>
        </p:blipFill>
        <p:spPr>
          <a:xfrm>
            <a:off x="5698480" y="2374460"/>
            <a:ext cx="523106" cy="315409"/>
          </a:xfrm>
          <a:prstGeom prst="rect">
            <a:avLst/>
          </a:prstGeom>
          <a:ln w="19050">
            <a:noFill/>
          </a:ln>
        </p:spPr>
      </p:pic>
      <p:pic>
        <p:nvPicPr>
          <p:cNvPr id="37" name="내용 개체 틀 3" descr="IMC Layer 100X - 1000X.jpg"/>
          <p:cNvPicPr>
            <a:picLocks noChangeAspect="1"/>
          </p:cNvPicPr>
          <p:nvPr/>
        </p:nvPicPr>
        <p:blipFill>
          <a:blip r:embed="rId15" cstate="print"/>
          <a:srcRect l="44595" t="2014" r="41892" b="88981"/>
          <a:stretch>
            <a:fillRect/>
          </a:stretch>
        </p:blipFill>
        <p:spPr>
          <a:xfrm>
            <a:off x="7689304" y="2795214"/>
            <a:ext cx="432048" cy="216024"/>
          </a:xfrm>
          <a:prstGeom prst="rect">
            <a:avLst/>
          </a:prstGeom>
          <a:ln w="19050">
            <a:noFill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4628</TotalTime>
  <Words>350</Words>
  <Application>Microsoft Office PowerPoint</Application>
  <PresentationFormat>A4 용지(210x297mm)</PresentationFormat>
  <Paragraphs>37</Paragraphs>
  <Slides>2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고구려 벽화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Administrator</dc:creator>
  <cp:lastModifiedBy>kim</cp:lastModifiedBy>
  <cp:revision>463</cp:revision>
  <dcterms:created xsi:type="dcterms:W3CDTF">2011-08-25T01:49:59Z</dcterms:created>
  <dcterms:modified xsi:type="dcterms:W3CDTF">2018-05-11T07:54:10Z</dcterms:modified>
</cp:coreProperties>
</file>